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668" autoAdjust="0"/>
    <p:restoredTop sz="94660"/>
  </p:normalViewPr>
  <p:slideViewPr>
    <p:cSldViewPr snapToGrid="0">
      <p:cViewPr varScale="1">
        <p:scale>
          <a:sx n="84" d="100"/>
          <a:sy n="84" d="100"/>
        </p:scale>
        <p:origin x="259"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0.m4a>
</file>

<file path=ppt/media/media21.m4a>
</file>

<file path=ppt/media/media22.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F670CA56-B442-49A1-B37D-CF53722D5E36}" type="datetimeFigureOut">
              <a:rPr lang="en-US" smtClean="0"/>
              <a:t>5/7/2018</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3696255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670CA56-B442-49A1-B37D-CF53722D5E36}" type="datetimeFigureOut">
              <a:rPr lang="en-US" smtClean="0"/>
              <a:t>5/7/2018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2615651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F670CA56-B442-49A1-B37D-CF53722D5E36}" type="datetimeFigureOut">
              <a:rPr lang="en-US" smtClean="0"/>
              <a:t>5/7/2018</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24228857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F670CA56-B442-49A1-B37D-CF53722D5E36}" type="datetimeFigureOut">
              <a:rPr lang="en-US" smtClean="0"/>
              <a:t>5/7/2018</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8099661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670CA56-B442-49A1-B37D-CF53722D5E36}" type="datetimeFigureOut">
              <a:rPr lang="en-US" smtClean="0"/>
              <a:t>5/7/2018</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6175424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70CA56-B442-49A1-B37D-CF53722D5E36}" type="datetimeFigureOut">
              <a:rPr lang="en-US" smtClean="0"/>
              <a:t>5/7/2018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18233502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670CA56-B442-49A1-B37D-CF53722D5E36}" type="datetimeFigureOut">
              <a:rPr lang="en-US" smtClean="0"/>
              <a:t>5/7/2018</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38799903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F670CA56-B442-49A1-B37D-CF53722D5E36}" type="datetimeFigureOut">
              <a:rPr lang="en-US" smtClean="0"/>
              <a:t>5/7/2018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32174822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F670CA56-B442-49A1-B37D-CF53722D5E36}" type="datetimeFigureOut">
              <a:rPr lang="en-US" smtClean="0"/>
              <a:t>5/7/2018</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2871005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0CA56-B442-49A1-B37D-CF53722D5E36}" type="datetimeFigureOut">
              <a:rPr lang="en-US" smtClean="0"/>
              <a:t>5/7/2018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2044760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670CA56-B442-49A1-B37D-CF53722D5E36}" type="datetimeFigureOut">
              <a:rPr lang="en-US" smtClean="0"/>
              <a:t>5/7/2018</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2825761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70CA56-B442-49A1-B37D-CF53722D5E36}" type="datetimeFigureOut">
              <a:rPr lang="en-US" smtClean="0"/>
              <a:t>5/7/2018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11894026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670CA56-B442-49A1-B37D-CF53722D5E36}" type="datetimeFigureOut">
              <a:rPr lang="en-US" smtClean="0"/>
              <a:t>5/7/2018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24202505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670CA56-B442-49A1-B37D-CF53722D5E36}" type="datetimeFigureOut">
              <a:rPr lang="en-US" smtClean="0"/>
              <a:t>5/7/2018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2789799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70CA56-B442-49A1-B37D-CF53722D5E36}" type="datetimeFigureOut">
              <a:rPr lang="en-US" smtClean="0"/>
              <a:t>5/7/2018</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2455777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670CA56-B442-49A1-B37D-CF53722D5E36}" type="datetimeFigureOut">
              <a:rPr lang="en-US" smtClean="0"/>
              <a:t>5/7/2018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2297568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670CA56-B442-49A1-B37D-CF53722D5E36}" type="datetimeFigureOut">
              <a:rPr lang="en-US" smtClean="0"/>
              <a:t>5/7/2018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25620850-0D11-4097-B789-B77FE36F6B08}" type="slidenum">
              <a:rPr lang="en-US" smtClean="0"/>
              <a:t>‹#›</a:t>
            </a:fld>
            <a:endParaRPr lang="en-US"/>
          </a:p>
        </p:txBody>
      </p:sp>
    </p:spTree>
    <p:extLst>
      <p:ext uri="{BB962C8B-B14F-4D97-AF65-F5344CB8AC3E}">
        <p14:creationId xmlns:p14="http://schemas.microsoft.com/office/powerpoint/2010/main" val="3219976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670CA56-B442-49A1-B37D-CF53722D5E36}" type="datetimeFigureOut">
              <a:rPr lang="en-US" smtClean="0"/>
              <a:t>5/7/2018</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25620850-0D11-4097-B789-B77FE36F6B08}" type="slidenum">
              <a:rPr lang="en-US" smtClean="0"/>
              <a:t>‹#›</a:t>
            </a:fld>
            <a:endParaRPr lang="en-US"/>
          </a:p>
        </p:txBody>
      </p:sp>
    </p:spTree>
    <p:extLst>
      <p:ext uri="{BB962C8B-B14F-4D97-AF65-F5344CB8AC3E}">
        <p14:creationId xmlns:p14="http://schemas.microsoft.com/office/powerpoint/2010/main" val="299588306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3.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E181C-3B22-41FE-AE64-1E0BA6C0F267}"/>
              </a:ext>
            </a:extLst>
          </p:cNvPr>
          <p:cNvSpPr>
            <a:spLocks noGrp="1"/>
          </p:cNvSpPr>
          <p:nvPr>
            <p:ph type="ctrTitle"/>
          </p:nvPr>
        </p:nvSpPr>
        <p:spPr/>
        <p:txBody>
          <a:bodyPr/>
          <a:lstStyle/>
          <a:p>
            <a:r>
              <a:rPr lang="en-US" dirty="0"/>
              <a:t>Marvel’s Infinity War Analysis</a:t>
            </a:r>
          </a:p>
        </p:txBody>
      </p:sp>
      <p:sp>
        <p:nvSpPr>
          <p:cNvPr id="3" name="Subtitle 2">
            <a:extLst>
              <a:ext uri="{FF2B5EF4-FFF2-40B4-BE49-F238E27FC236}">
                <a16:creationId xmlns:a16="http://schemas.microsoft.com/office/drawing/2014/main" id="{53F2D442-7C7C-4380-ACDD-256872E4DAEB}"/>
              </a:ext>
            </a:extLst>
          </p:cNvPr>
          <p:cNvSpPr>
            <a:spLocks noGrp="1"/>
          </p:cNvSpPr>
          <p:nvPr>
            <p:ph type="subTitle" idx="1"/>
          </p:nvPr>
        </p:nvSpPr>
        <p:spPr/>
        <p:txBody>
          <a:bodyPr/>
          <a:lstStyle/>
          <a:p>
            <a:r>
              <a:rPr lang="en-US" dirty="0"/>
              <a:t>Wyatt </a:t>
            </a:r>
            <a:r>
              <a:rPr lang="en-US" dirty="0" err="1"/>
              <a:t>PralL</a:t>
            </a:r>
            <a:r>
              <a:rPr lang="en-US" dirty="0"/>
              <a:t> </a:t>
            </a:r>
          </a:p>
        </p:txBody>
      </p:sp>
      <p:pic>
        <p:nvPicPr>
          <p:cNvPr id="5" name="Picture 4">
            <a:extLst>
              <a:ext uri="{FF2B5EF4-FFF2-40B4-BE49-F238E27FC236}">
                <a16:creationId xmlns:a16="http://schemas.microsoft.com/office/drawing/2014/main" id="{A7964459-E515-40F4-A721-25C25D3AA5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41358" y="3851032"/>
            <a:ext cx="5672450" cy="2110150"/>
          </a:xfrm>
          <a:prstGeom prst="rect">
            <a:avLst/>
          </a:prstGeom>
        </p:spPr>
      </p:pic>
      <p:pic>
        <p:nvPicPr>
          <p:cNvPr id="6" name="Slide1">
            <a:hlinkClick r:id="" action="ppaction://media"/>
            <a:extLst>
              <a:ext uri="{FF2B5EF4-FFF2-40B4-BE49-F238E27FC236}">
                <a16:creationId xmlns:a16="http://schemas.microsoft.com/office/drawing/2014/main" id="{C538F607-6D0C-42E1-AD49-5F40926457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92338" y="653136"/>
            <a:ext cx="487363" cy="487363"/>
          </a:xfrm>
          <a:prstGeom prst="rect">
            <a:avLst/>
          </a:prstGeom>
        </p:spPr>
      </p:pic>
    </p:spTree>
    <p:extLst>
      <p:ext uri="{BB962C8B-B14F-4D97-AF65-F5344CB8AC3E}">
        <p14:creationId xmlns:p14="http://schemas.microsoft.com/office/powerpoint/2010/main" val="903113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7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C9435-CB9C-474C-8584-5DE59ABCD2A7}"/>
              </a:ext>
            </a:extLst>
          </p:cNvPr>
          <p:cNvSpPr>
            <a:spLocks noGrp="1"/>
          </p:cNvSpPr>
          <p:nvPr>
            <p:ph type="title"/>
          </p:nvPr>
        </p:nvSpPr>
        <p:spPr>
          <a:xfrm>
            <a:off x="483577" y="387532"/>
            <a:ext cx="3911600" cy="1325563"/>
          </a:xfrm>
        </p:spPr>
        <p:txBody>
          <a:bodyPr/>
          <a:lstStyle/>
          <a:p>
            <a:r>
              <a:rPr lang="en-US" dirty="0"/>
              <a:t>Third and Fourth</a:t>
            </a:r>
          </a:p>
        </p:txBody>
      </p:sp>
      <p:pic>
        <p:nvPicPr>
          <p:cNvPr id="5" name="Content Placeholder 4">
            <a:extLst>
              <a:ext uri="{FF2B5EF4-FFF2-40B4-BE49-F238E27FC236}">
                <a16:creationId xmlns:a16="http://schemas.microsoft.com/office/drawing/2014/main" id="{7F2FAE7F-3101-4E06-BFDA-839DF6486E8D}"/>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38488" t="43935" r="11337" b="13625"/>
          <a:stretch/>
        </p:blipFill>
        <p:spPr>
          <a:xfrm>
            <a:off x="0" y="1940761"/>
            <a:ext cx="5791836" cy="4898984"/>
          </a:xfrm>
        </p:spPr>
      </p:pic>
      <p:pic>
        <p:nvPicPr>
          <p:cNvPr id="6" name="Content Placeholder 4">
            <a:extLst>
              <a:ext uri="{FF2B5EF4-FFF2-40B4-BE49-F238E27FC236}">
                <a16:creationId xmlns:a16="http://schemas.microsoft.com/office/drawing/2014/main" id="{18605309-1756-48B2-A71F-2C707F1506D5}"/>
              </a:ext>
            </a:extLst>
          </p:cNvPr>
          <p:cNvPicPr>
            <a:picLocks noChangeAspect="1"/>
          </p:cNvPicPr>
          <p:nvPr/>
        </p:nvPicPr>
        <p:blipFill rotWithShape="1">
          <a:blip r:embed="rId4">
            <a:extLst>
              <a:ext uri="{28A0092B-C50C-407E-A947-70E740481C1C}">
                <a14:useLocalDpi xmlns:a14="http://schemas.microsoft.com/office/drawing/2010/main" val="0"/>
              </a:ext>
            </a:extLst>
          </a:blip>
          <a:srcRect l="49617" t="16860" b="62366"/>
          <a:stretch/>
        </p:blipFill>
        <p:spPr>
          <a:xfrm>
            <a:off x="5990773" y="1940761"/>
            <a:ext cx="6201227" cy="4917239"/>
          </a:xfrm>
          <a:prstGeom prst="rect">
            <a:avLst/>
          </a:prstGeom>
        </p:spPr>
      </p:pic>
      <p:sp>
        <p:nvSpPr>
          <p:cNvPr id="7" name="TextBox 6">
            <a:extLst>
              <a:ext uri="{FF2B5EF4-FFF2-40B4-BE49-F238E27FC236}">
                <a16:creationId xmlns:a16="http://schemas.microsoft.com/office/drawing/2014/main" id="{087C3E58-6BB8-48D9-A045-A58E28730650}"/>
              </a:ext>
            </a:extLst>
          </p:cNvPr>
          <p:cNvSpPr txBox="1"/>
          <p:nvPr/>
        </p:nvSpPr>
        <p:spPr>
          <a:xfrm>
            <a:off x="4117244" y="1017431"/>
            <a:ext cx="7359162" cy="923330"/>
          </a:xfrm>
          <a:prstGeom prst="rect">
            <a:avLst/>
          </a:prstGeom>
          <a:noFill/>
        </p:spPr>
        <p:txBody>
          <a:bodyPr wrap="square" rtlCol="0">
            <a:spAutoFit/>
          </a:bodyPr>
          <a:lstStyle/>
          <a:p>
            <a:r>
              <a:rPr lang="en-US" dirty="0">
                <a:solidFill>
                  <a:schemeClr val="bg1"/>
                </a:solidFill>
              </a:rPr>
              <a:t>Group 3 and Group 10  tied for third </a:t>
            </a:r>
            <a:r>
              <a:rPr lang="en-US" dirty="0" err="1">
                <a:solidFill>
                  <a:schemeClr val="bg1"/>
                </a:solidFill>
              </a:rPr>
              <a:t>place,both</a:t>
            </a:r>
            <a:r>
              <a:rPr lang="en-US" dirty="0">
                <a:solidFill>
                  <a:schemeClr val="bg1"/>
                </a:solidFill>
              </a:rPr>
              <a:t> with 7.22% </a:t>
            </a:r>
          </a:p>
          <a:p>
            <a:r>
              <a:rPr lang="en-US" dirty="0">
                <a:solidFill>
                  <a:schemeClr val="bg1"/>
                </a:solidFill>
              </a:rPr>
              <a:t> Group 3 is referring to no spoilers for memes and comics </a:t>
            </a:r>
          </a:p>
          <a:p>
            <a:r>
              <a:rPr lang="en-US" dirty="0">
                <a:solidFill>
                  <a:schemeClr val="bg1"/>
                </a:solidFill>
              </a:rPr>
              <a:t> Group 10 is referring to the ticket sales and Hollywood </a:t>
            </a:r>
          </a:p>
        </p:txBody>
      </p:sp>
      <p:pic>
        <p:nvPicPr>
          <p:cNvPr id="3" name="Slide 10">
            <a:hlinkClick r:id="" action="ppaction://media"/>
            <a:extLst>
              <a:ext uri="{FF2B5EF4-FFF2-40B4-BE49-F238E27FC236}">
                <a16:creationId xmlns:a16="http://schemas.microsoft.com/office/drawing/2014/main" id="{2E24D41F-09B7-46EF-82C0-E6E284718F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29032" y="530068"/>
            <a:ext cx="487363" cy="487363"/>
          </a:xfrm>
          <a:prstGeom prst="rect">
            <a:avLst/>
          </a:prstGeom>
        </p:spPr>
      </p:pic>
    </p:spTree>
    <p:extLst>
      <p:ext uri="{BB962C8B-B14F-4D97-AF65-F5344CB8AC3E}">
        <p14:creationId xmlns:p14="http://schemas.microsoft.com/office/powerpoint/2010/main" val="1732217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8557B-D2E6-4CED-B850-5AC3D57E1B39}"/>
              </a:ext>
            </a:extLst>
          </p:cNvPr>
          <p:cNvSpPr>
            <a:spLocks noGrp="1"/>
          </p:cNvSpPr>
          <p:nvPr>
            <p:ph type="title"/>
          </p:nvPr>
        </p:nvSpPr>
        <p:spPr/>
        <p:txBody>
          <a:bodyPr/>
          <a:lstStyle/>
          <a:p>
            <a:r>
              <a:rPr lang="en-US" dirty="0"/>
              <a:t>Mention network</a:t>
            </a:r>
          </a:p>
        </p:txBody>
      </p:sp>
      <p:pic>
        <p:nvPicPr>
          <p:cNvPr id="9" name="Content Placeholder 8">
            <a:extLst>
              <a:ext uri="{FF2B5EF4-FFF2-40B4-BE49-F238E27FC236}">
                <a16:creationId xmlns:a16="http://schemas.microsoft.com/office/drawing/2014/main" id="{EF92EDD1-815A-4B01-B126-DE23ED0E080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297616" y="2357133"/>
            <a:ext cx="4700342" cy="4700342"/>
          </a:xfrm>
        </p:spPr>
      </p:pic>
      <p:sp>
        <p:nvSpPr>
          <p:cNvPr id="10" name="TextBox 9">
            <a:extLst>
              <a:ext uri="{FF2B5EF4-FFF2-40B4-BE49-F238E27FC236}">
                <a16:creationId xmlns:a16="http://schemas.microsoft.com/office/drawing/2014/main" id="{BD853B2A-5F8F-438F-B5CF-C949E9B0390A}"/>
              </a:ext>
            </a:extLst>
          </p:cNvPr>
          <p:cNvSpPr txBox="1"/>
          <p:nvPr/>
        </p:nvSpPr>
        <p:spPr>
          <a:xfrm>
            <a:off x="500837" y="2816104"/>
            <a:ext cx="4910666" cy="1200329"/>
          </a:xfrm>
          <a:prstGeom prst="rect">
            <a:avLst/>
          </a:prstGeom>
          <a:noFill/>
        </p:spPr>
        <p:txBody>
          <a:bodyPr wrap="square" rtlCol="0">
            <a:spAutoFit/>
          </a:bodyPr>
          <a:lstStyle/>
          <a:p>
            <a:r>
              <a:rPr lang="en-US" dirty="0"/>
              <a:t>As you can tell that this is a very popular topic. This Mention Network was just to show how many people were talking about this topic. </a:t>
            </a:r>
          </a:p>
        </p:txBody>
      </p:sp>
      <p:pic>
        <p:nvPicPr>
          <p:cNvPr id="3" name="Slide 11">
            <a:hlinkClick r:id="" action="ppaction://media"/>
            <a:extLst>
              <a:ext uri="{FF2B5EF4-FFF2-40B4-BE49-F238E27FC236}">
                <a16:creationId xmlns:a16="http://schemas.microsoft.com/office/drawing/2014/main" id="{3A829CDE-C61B-4D5F-BA2E-676B783FA9A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49683" y="486305"/>
            <a:ext cx="487363" cy="487363"/>
          </a:xfrm>
          <a:prstGeom prst="rect">
            <a:avLst/>
          </a:prstGeom>
        </p:spPr>
      </p:pic>
    </p:spTree>
    <p:extLst>
      <p:ext uri="{BB962C8B-B14F-4D97-AF65-F5344CB8AC3E}">
        <p14:creationId xmlns:p14="http://schemas.microsoft.com/office/powerpoint/2010/main" val="463021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2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7BC79-A8A3-41EC-93FE-D5D357E81C9F}"/>
              </a:ext>
            </a:extLst>
          </p:cNvPr>
          <p:cNvSpPr>
            <a:spLocks noGrp="1"/>
          </p:cNvSpPr>
          <p:nvPr>
            <p:ph type="title"/>
          </p:nvPr>
        </p:nvSpPr>
        <p:spPr/>
        <p:txBody>
          <a:bodyPr/>
          <a:lstStyle/>
          <a:p>
            <a:r>
              <a:rPr lang="en-US" dirty="0"/>
              <a:t>Top 4 Mention Network</a:t>
            </a:r>
          </a:p>
        </p:txBody>
      </p:sp>
      <p:sp>
        <p:nvSpPr>
          <p:cNvPr id="7" name="Content Placeholder 6">
            <a:extLst>
              <a:ext uri="{FF2B5EF4-FFF2-40B4-BE49-F238E27FC236}">
                <a16:creationId xmlns:a16="http://schemas.microsoft.com/office/drawing/2014/main" id="{0E49E649-8272-40B9-BE2B-C4203851F73F}"/>
              </a:ext>
            </a:extLst>
          </p:cNvPr>
          <p:cNvSpPr>
            <a:spLocks noGrp="1"/>
          </p:cNvSpPr>
          <p:nvPr>
            <p:ph idx="1"/>
          </p:nvPr>
        </p:nvSpPr>
        <p:spPr/>
        <p:txBody>
          <a:bodyPr/>
          <a:lstStyle/>
          <a:p>
            <a:r>
              <a:rPr lang="en-US" dirty="0"/>
              <a:t>The Top 4 </a:t>
            </a:r>
          </a:p>
          <a:p>
            <a:r>
              <a:rPr lang="en-US" dirty="0"/>
              <a:t>@ Marvel Studios</a:t>
            </a:r>
          </a:p>
          <a:p>
            <a:r>
              <a:rPr lang="en-US" dirty="0"/>
              <a:t>@ </a:t>
            </a:r>
            <a:r>
              <a:rPr lang="en-US" dirty="0" err="1"/>
              <a:t>ChadwickBoseman</a:t>
            </a:r>
            <a:endParaRPr lang="en-US" dirty="0"/>
          </a:p>
          <a:p>
            <a:r>
              <a:rPr lang="en-US" dirty="0"/>
              <a:t>@Avengers </a:t>
            </a:r>
          </a:p>
          <a:p>
            <a:r>
              <a:rPr lang="en-US" dirty="0"/>
              <a:t>@</a:t>
            </a:r>
            <a:r>
              <a:rPr lang="en-US" dirty="0" err="1"/>
              <a:t>ChrisHemsworth</a:t>
            </a:r>
            <a:endParaRPr lang="en-US" dirty="0"/>
          </a:p>
        </p:txBody>
      </p:sp>
      <p:pic>
        <p:nvPicPr>
          <p:cNvPr id="3" name="Slide 12">
            <a:hlinkClick r:id="" action="ppaction://media"/>
            <a:extLst>
              <a:ext uri="{FF2B5EF4-FFF2-40B4-BE49-F238E27FC236}">
                <a16:creationId xmlns:a16="http://schemas.microsoft.com/office/drawing/2014/main" id="{11E7483F-BFEE-44E7-895A-B205F4AA3DD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9683" y="486305"/>
            <a:ext cx="487363" cy="487363"/>
          </a:xfrm>
          <a:prstGeom prst="rect">
            <a:avLst/>
          </a:prstGeom>
        </p:spPr>
      </p:pic>
    </p:spTree>
    <p:extLst>
      <p:ext uri="{BB962C8B-B14F-4D97-AF65-F5344CB8AC3E}">
        <p14:creationId xmlns:p14="http://schemas.microsoft.com/office/powerpoint/2010/main" val="4090579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97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0F2EF-F4D3-43FD-828F-E3B5219299DD}"/>
              </a:ext>
            </a:extLst>
          </p:cNvPr>
          <p:cNvSpPr>
            <a:spLocks noGrp="1"/>
          </p:cNvSpPr>
          <p:nvPr>
            <p:ph type="title"/>
          </p:nvPr>
        </p:nvSpPr>
        <p:spPr/>
        <p:txBody>
          <a:bodyPr/>
          <a:lstStyle/>
          <a:p>
            <a:r>
              <a:rPr lang="en-US" dirty="0"/>
              <a:t>Top 5 Most Common Twitter Users </a:t>
            </a:r>
          </a:p>
        </p:txBody>
      </p:sp>
      <p:pic>
        <p:nvPicPr>
          <p:cNvPr id="4" name="Content Placeholder 3">
            <a:extLst>
              <a:ext uri="{FF2B5EF4-FFF2-40B4-BE49-F238E27FC236}">
                <a16:creationId xmlns:a16="http://schemas.microsoft.com/office/drawing/2014/main" id="{73F6E1EF-B971-4684-A84A-25386ED7298D}"/>
              </a:ext>
            </a:extLst>
          </p:cNvPr>
          <p:cNvPicPr>
            <a:picLocks noGrp="1" noChangeAspect="1"/>
          </p:cNvPicPr>
          <p:nvPr>
            <p:ph idx="1"/>
          </p:nvPr>
        </p:nvPicPr>
        <p:blipFill rotWithShape="1">
          <a:blip r:embed="rId4"/>
          <a:srcRect l="8006" t="44953" r="79369" b="43374"/>
          <a:stretch/>
        </p:blipFill>
        <p:spPr>
          <a:xfrm>
            <a:off x="838200" y="3429000"/>
            <a:ext cx="6459930" cy="3360208"/>
          </a:xfrm>
          <a:prstGeom prst="rect">
            <a:avLst/>
          </a:prstGeom>
        </p:spPr>
      </p:pic>
      <p:sp>
        <p:nvSpPr>
          <p:cNvPr id="5" name="TextBox 4">
            <a:extLst>
              <a:ext uri="{FF2B5EF4-FFF2-40B4-BE49-F238E27FC236}">
                <a16:creationId xmlns:a16="http://schemas.microsoft.com/office/drawing/2014/main" id="{96DAE85E-9E07-4C0C-8E95-E4CA287D2DCD}"/>
              </a:ext>
            </a:extLst>
          </p:cNvPr>
          <p:cNvSpPr txBox="1"/>
          <p:nvPr/>
        </p:nvSpPr>
        <p:spPr>
          <a:xfrm>
            <a:off x="575732" y="2130497"/>
            <a:ext cx="6722398" cy="1200329"/>
          </a:xfrm>
          <a:prstGeom prst="rect">
            <a:avLst/>
          </a:prstGeom>
          <a:noFill/>
        </p:spPr>
        <p:txBody>
          <a:bodyPr wrap="square" rtlCol="0">
            <a:spAutoFit/>
          </a:bodyPr>
          <a:lstStyle/>
          <a:p>
            <a:r>
              <a:rPr lang="en-US" dirty="0" err="1"/>
              <a:t>RobTamash</a:t>
            </a:r>
            <a:r>
              <a:rPr lang="en-US" dirty="0"/>
              <a:t> is a Spanish user that talks about the movie</a:t>
            </a:r>
          </a:p>
          <a:p>
            <a:r>
              <a:rPr lang="en-US" dirty="0" err="1"/>
              <a:t>Bernadett_bosci</a:t>
            </a:r>
            <a:r>
              <a:rPr lang="en-US" dirty="0"/>
              <a:t> is talking about the movie</a:t>
            </a:r>
          </a:p>
          <a:p>
            <a:r>
              <a:rPr lang="en-US" dirty="0"/>
              <a:t>angeloluis27 is talking about the movie</a:t>
            </a:r>
          </a:p>
          <a:p>
            <a:r>
              <a:rPr lang="en-US" dirty="0"/>
              <a:t>TKComedy2013 is talking about the movie</a:t>
            </a:r>
          </a:p>
        </p:txBody>
      </p:sp>
      <p:sp>
        <p:nvSpPr>
          <p:cNvPr id="6" name="TextBox 5">
            <a:extLst>
              <a:ext uri="{FF2B5EF4-FFF2-40B4-BE49-F238E27FC236}">
                <a16:creationId xmlns:a16="http://schemas.microsoft.com/office/drawing/2014/main" id="{F902154E-9537-4626-88B7-6DB1F3474E2E}"/>
              </a:ext>
            </a:extLst>
          </p:cNvPr>
          <p:cNvSpPr txBox="1"/>
          <p:nvPr/>
        </p:nvSpPr>
        <p:spPr>
          <a:xfrm>
            <a:off x="8398796" y="4198792"/>
            <a:ext cx="3420534" cy="2308324"/>
          </a:xfrm>
          <a:prstGeom prst="rect">
            <a:avLst/>
          </a:prstGeom>
          <a:noFill/>
        </p:spPr>
        <p:txBody>
          <a:bodyPr wrap="square" rtlCol="0">
            <a:spAutoFit/>
          </a:bodyPr>
          <a:lstStyle/>
          <a:p>
            <a:r>
              <a:rPr lang="en-US" dirty="0"/>
              <a:t>What I find interesting is that Greenkhan001 is not talking about the movie instead he is using that hashtag to promote his graphic design business. He uses other popular hashtags to promote his business. </a:t>
            </a:r>
          </a:p>
        </p:txBody>
      </p:sp>
      <p:pic>
        <p:nvPicPr>
          <p:cNvPr id="3" name="Slide 13">
            <a:hlinkClick r:id="" action="ppaction://media"/>
            <a:extLst>
              <a:ext uri="{FF2B5EF4-FFF2-40B4-BE49-F238E27FC236}">
                <a16:creationId xmlns:a16="http://schemas.microsoft.com/office/drawing/2014/main" id="{D586BBAB-ADA4-48ED-83F3-DE15F1E6639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34235" y="627883"/>
            <a:ext cx="487363" cy="487363"/>
          </a:xfrm>
          <a:prstGeom prst="rect">
            <a:avLst/>
          </a:prstGeom>
        </p:spPr>
      </p:pic>
    </p:spTree>
    <p:extLst>
      <p:ext uri="{BB962C8B-B14F-4D97-AF65-F5344CB8AC3E}">
        <p14:creationId xmlns:p14="http://schemas.microsoft.com/office/powerpoint/2010/main" val="3577418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5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C3E71-3E52-4AFE-A188-C06CB30AA3E3}"/>
              </a:ext>
            </a:extLst>
          </p:cNvPr>
          <p:cNvSpPr>
            <a:spLocks noGrp="1"/>
          </p:cNvSpPr>
          <p:nvPr>
            <p:ph type="title"/>
          </p:nvPr>
        </p:nvSpPr>
        <p:spPr/>
        <p:txBody>
          <a:bodyPr/>
          <a:lstStyle/>
          <a:p>
            <a:r>
              <a:rPr lang="en-US" dirty="0"/>
              <a:t>URL </a:t>
            </a:r>
          </a:p>
        </p:txBody>
      </p:sp>
      <p:sp>
        <p:nvSpPr>
          <p:cNvPr id="3" name="Content Placeholder 2">
            <a:extLst>
              <a:ext uri="{FF2B5EF4-FFF2-40B4-BE49-F238E27FC236}">
                <a16:creationId xmlns:a16="http://schemas.microsoft.com/office/drawing/2014/main" id="{21DCF011-9102-4666-AAD5-87801EEF82A2}"/>
              </a:ext>
            </a:extLst>
          </p:cNvPr>
          <p:cNvSpPr>
            <a:spLocks noGrp="1"/>
          </p:cNvSpPr>
          <p:nvPr>
            <p:ph idx="1"/>
          </p:nvPr>
        </p:nvSpPr>
        <p:spPr/>
        <p:txBody>
          <a:bodyPr/>
          <a:lstStyle/>
          <a:p>
            <a:r>
              <a:rPr lang="en-US" dirty="0"/>
              <a:t>Total of 1492, unique URLS</a:t>
            </a:r>
          </a:p>
          <a:p>
            <a:r>
              <a:rPr lang="en-US" dirty="0"/>
              <a:t>The top URL is a link that will take you to Fandango. Fandango is a website  used to buy tickets, this URL appeared 501 times. </a:t>
            </a:r>
          </a:p>
        </p:txBody>
      </p:sp>
      <p:pic>
        <p:nvPicPr>
          <p:cNvPr id="5" name="Slide 14">
            <a:hlinkClick r:id="" action="ppaction://media"/>
            <a:extLst>
              <a:ext uri="{FF2B5EF4-FFF2-40B4-BE49-F238E27FC236}">
                <a16:creationId xmlns:a16="http://schemas.microsoft.com/office/drawing/2014/main" id="{07974B1C-8193-4F6C-87EF-2CC5A56013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9683" y="564418"/>
            <a:ext cx="487363" cy="487363"/>
          </a:xfrm>
          <a:prstGeom prst="rect">
            <a:avLst/>
          </a:prstGeom>
        </p:spPr>
      </p:pic>
    </p:spTree>
    <p:extLst>
      <p:ext uri="{BB962C8B-B14F-4D97-AF65-F5344CB8AC3E}">
        <p14:creationId xmlns:p14="http://schemas.microsoft.com/office/powerpoint/2010/main" val="2741381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9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CFCFF-8BA3-45A6-B1BC-5EA22FD80463}"/>
              </a:ext>
            </a:extLst>
          </p:cNvPr>
          <p:cNvSpPr>
            <a:spLocks noGrp="1"/>
          </p:cNvSpPr>
          <p:nvPr>
            <p:ph type="title"/>
          </p:nvPr>
        </p:nvSpPr>
        <p:spPr/>
        <p:txBody>
          <a:bodyPr/>
          <a:lstStyle/>
          <a:p>
            <a:r>
              <a:rPr lang="en-US" dirty="0"/>
              <a:t>Sentiment Analysis</a:t>
            </a:r>
          </a:p>
        </p:txBody>
      </p:sp>
      <p:sp>
        <p:nvSpPr>
          <p:cNvPr id="3" name="Content Placeholder 2">
            <a:extLst>
              <a:ext uri="{FF2B5EF4-FFF2-40B4-BE49-F238E27FC236}">
                <a16:creationId xmlns:a16="http://schemas.microsoft.com/office/drawing/2014/main" id="{C95CFB41-93F9-446E-86A4-DBFC8F69D777}"/>
              </a:ext>
            </a:extLst>
          </p:cNvPr>
          <p:cNvSpPr>
            <a:spLocks noGrp="1"/>
          </p:cNvSpPr>
          <p:nvPr>
            <p:ph idx="1"/>
          </p:nvPr>
        </p:nvSpPr>
        <p:spPr/>
        <p:txBody>
          <a:bodyPr/>
          <a:lstStyle/>
          <a:p>
            <a:r>
              <a:rPr lang="en-US" dirty="0"/>
              <a:t>Is the movie good? </a:t>
            </a:r>
          </a:p>
          <a:p>
            <a:r>
              <a:rPr lang="en-US" dirty="0"/>
              <a:t>458 Positive</a:t>
            </a:r>
          </a:p>
          <a:p>
            <a:r>
              <a:rPr lang="en-US" dirty="0"/>
              <a:t>149 Negative </a:t>
            </a:r>
          </a:p>
          <a:p>
            <a:r>
              <a:rPr lang="en-US" dirty="0"/>
              <a:t>872 Neutral</a:t>
            </a:r>
          </a:p>
          <a:p>
            <a:r>
              <a:rPr lang="en-US" dirty="0"/>
              <a:t>These tweets were acquired before the movie was released. I was hoping to discover that most people were anticipating the movie and that the reviews would be positive. </a:t>
            </a:r>
          </a:p>
        </p:txBody>
      </p:sp>
      <p:pic>
        <p:nvPicPr>
          <p:cNvPr id="4" name="Slide 15">
            <a:hlinkClick r:id="" action="ppaction://media"/>
            <a:extLst>
              <a:ext uri="{FF2B5EF4-FFF2-40B4-BE49-F238E27FC236}">
                <a16:creationId xmlns:a16="http://schemas.microsoft.com/office/drawing/2014/main" id="{5A8B6326-D5D8-4832-B8FF-51BF03AC6D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9683" y="590795"/>
            <a:ext cx="487363" cy="487363"/>
          </a:xfrm>
          <a:prstGeom prst="rect">
            <a:avLst/>
          </a:prstGeom>
        </p:spPr>
      </p:pic>
    </p:spTree>
    <p:extLst>
      <p:ext uri="{BB962C8B-B14F-4D97-AF65-F5344CB8AC3E}">
        <p14:creationId xmlns:p14="http://schemas.microsoft.com/office/powerpoint/2010/main" val="1340964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24B96-0C8C-467F-B362-2EABF9C917AE}"/>
              </a:ext>
            </a:extLst>
          </p:cNvPr>
          <p:cNvSpPr>
            <a:spLocks noGrp="1"/>
          </p:cNvSpPr>
          <p:nvPr>
            <p:ph type="title"/>
          </p:nvPr>
        </p:nvSpPr>
        <p:spPr/>
        <p:txBody>
          <a:bodyPr/>
          <a:lstStyle/>
          <a:p>
            <a:r>
              <a:rPr lang="en-US" dirty="0"/>
              <a:t>Topic Modeling </a:t>
            </a:r>
          </a:p>
        </p:txBody>
      </p:sp>
      <p:sp>
        <p:nvSpPr>
          <p:cNvPr id="6" name="TextBox 5">
            <a:extLst>
              <a:ext uri="{FF2B5EF4-FFF2-40B4-BE49-F238E27FC236}">
                <a16:creationId xmlns:a16="http://schemas.microsoft.com/office/drawing/2014/main" id="{8BA35617-3D83-48DA-BB8B-703752C3B3BC}"/>
              </a:ext>
            </a:extLst>
          </p:cNvPr>
          <p:cNvSpPr txBox="1"/>
          <p:nvPr/>
        </p:nvSpPr>
        <p:spPr>
          <a:xfrm>
            <a:off x="9069282" y="2518192"/>
            <a:ext cx="2760134" cy="369332"/>
          </a:xfrm>
          <a:prstGeom prst="rect">
            <a:avLst/>
          </a:prstGeom>
          <a:noFill/>
        </p:spPr>
        <p:txBody>
          <a:bodyPr wrap="square" rtlCol="0">
            <a:spAutoFit/>
          </a:bodyPr>
          <a:lstStyle/>
          <a:p>
            <a:r>
              <a:rPr lang="en-US" dirty="0"/>
              <a:t>All are about the movie. </a:t>
            </a:r>
          </a:p>
        </p:txBody>
      </p:sp>
      <p:pic>
        <p:nvPicPr>
          <p:cNvPr id="8" name="Content Placeholder 7">
            <a:extLst>
              <a:ext uri="{FF2B5EF4-FFF2-40B4-BE49-F238E27FC236}">
                <a16:creationId xmlns:a16="http://schemas.microsoft.com/office/drawing/2014/main" id="{4E9842FB-70DB-433C-A727-6CDF4B3B4F12}"/>
              </a:ext>
            </a:extLst>
          </p:cNvPr>
          <p:cNvPicPr>
            <a:picLocks noGrp="1" noChangeAspect="1"/>
          </p:cNvPicPr>
          <p:nvPr>
            <p:ph idx="1"/>
          </p:nvPr>
        </p:nvPicPr>
        <p:blipFill rotWithShape="1">
          <a:blip r:embed="rId4"/>
          <a:srcRect l="22118" t="34655" r="17949" b="30541"/>
          <a:stretch/>
        </p:blipFill>
        <p:spPr>
          <a:xfrm>
            <a:off x="140106" y="3259484"/>
            <a:ext cx="11838533" cy="3367454"/>
          </a:xfrm>
          <a:prstGeom prst="rect">
            <a:avLst/>
          </a:prstGeom>
        </p:spPr>
      </p:pic>
      <p:pic>
        <p:nvPicPr>
          <p:cNvPr id="9" name="Slide 16">
            <a:hlinkClick r:id="" action="ppaction://media"/>
            <a:extLst>
              <a:ext uri="{FF2B5EF4-FFF2-40B4-BE49-F238E27FC236}">
                <a16:creationId xmlns:a16="http://schemas.microsoft.com/office/drawing/2014/main" id="{7028AAEF-2BAD-4778-9A59-6821A94F4E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49683" y="596773"/>
            <a:ext cx="487363" cy="487363"/>
          </a:xfrm>
          <a:prstGeom prst="rect">
            <a:avLst/>
          </a:prstGeom>
        </p:spPr>
      </p:pic>
    </p:spTree>
    <p:extLst>
      <p:ext uri="{BB962C8B-B14F-4D97-AF65-F5344CB8AC3E}">
        <p14:creationId xmlns:p14="http://schemas.microsoft.com/office/powerpoint/2010/main" val="1024428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52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13677-A6F1-4AA1-A0FC-298AB670969B}"/>
              </a:ext>
            </a:extLst>
          </p:cNvPr>
          <p:cNvSpPr>
            <a:spLocks noGrp="1"/>
          </p:cNvSpPr>
          <p:nvPr>
            <p:ph type="title"/>
          </p:nvPr>
        </p:nvSpPr>
        <p:spPr/>
        <p:txBody>
          <a:bodyPr/>
          <a:lstStyle/>
          <a:p>
            <a:r>
              <a:rPr lang="en-US" dirty="0"/>
              <a:t>Review Comparison</a:t>
            </a:r>
          </a:p>
        </p:txBody>
      </p:sp>
      <p:sp>
        <p:nvSpPr>
          <p:cNvPr id="3" name="Content Placeholder 2">
            <a:extLst>
              <a:ext uri="{FF2B5EF4-FFF2-40B4-BE49-F238E27FC236}">
                <a16:creationId xmlns:a16="http://schemas.microsoft.com/office/drawing/2014/main" id="{7C442F81-88D1-443F-AF76-7E805660A444}"/>
              </a:ext>
            </a:extLst>
          </p:cNvPr>
          <p:cNvSpPr>
            <a:spLocks noGrp="1"/>
          </p:cNvSpPr>
          <p:nvPr>
            <p:ph idx="1"/>
          </p:nvPr>
        </p:nvSpPr>
        <p:spPr/>
        <p:txBody>
          <a:bodyPr/>
          <a:lstStyle/>
          <a:p>
            <a:r>
              <a:rPr lang="en-US" dirty="0"/>
              <a:t>I took 3 past Marvel Movies and wanted to compare the Sentiment Analysis of the movies</a:t>
            </a:r>
          </a:p>
          <a:p>
            <a:r>
              <a:rPr lang="en-US" dirty="0"/>
              <a:t>The 3 past movies are Guardians of the Galaxy , Iron Man and Black Panther</a:t>
            </a:r>
          </a:p>
          <a:p>
            <a:r>
              <a:rPr lang="en-US" dirty="0"/>
              <a:t>I took these 3 movies, put them into a variable, and compared the scores to the Infinity War reviews</a:t>
            </a:r>
          </a:p>
        </p:txBody>
      </p:sp>
      <p:pic>
        <p:nvPicPr>
          <p:cNvPr id="4" name="Slide 17">
            <a:hlinkClick r:id="" action="ppaction://media"/>
            <a:extLst>
              <a:ext uri="{FF2B5EF4-FFF2-40B4-BE49-F238E27FC236}">
                <a16:creationId xmlns:a16="http://schemas.microsoft.com/office/drawing/2014/main" id="{0B5539DB-A227-47EB-9501-05B352C22CC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634540" y="625964"/>
            <a:ext cx="487363" cy="487363"/>
          </a:xfrm>
          <a:prstGeom prst="rect">
            <a:avLst/>
          </a:prstGeom>
        </p:spPr>
      </p:pic>
    </p:spTree>
    <p:extLst>
      <p:ext uri="{BB962C8B-B14F-4D97-AF65-F5344CB8AC3E}">
        <p14:creationId xmlns:p14="http://schemas.microsoft.com/office/powerpoint/2010/main" val="349994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8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4FB53-80CF-41E8-B897-DA6A4DD4C4A0}"/>
              </a:ext>
            </a:extLst>
          </p:cNvPr>
          <p:cNvSpPr>
            <a:spLocks noGrp="1"/>
          </p:cNvSpPr>
          <p:nvPr>
            <p:ph type="title"/>
          </p:nvPr>
        </p:nvSpPr>
        <p:spPr/>
        <p:txBody>
          <a:bodyPr/>
          <a:lstStyle/>
          <a:p>
            <a:r>
              <a:rPr lang="en-US" dirty="0"/>
              <a:t>Sentiment Review Findings</a:t>
            </a:r>
          </a:p>
        </p:txBody>
      </p:sp>
      <p:sp>
        <p:nvSpPr>
          <p:cNvPr id="3" name="Content Placeholder 2">
            <a:extLst>
              <a:ext uri="{FF2B5EF4-FFF2-40B4-BE49-F238E27FC236}">
                <a16:creationId xmlns:a16="http://schemas.microsoft.com/office/drawing/2014/main" id="{4781B2B3-7A0C-47C2-86C5-B2F142101B8A}"/>
              </a:ext>
            </a:extLst>
          </p:cNvPr>
          <p:cNvSpPr>
            <a:spLocks noGrp="1"/>
          </p:cNvSpPr>
          <p:nvPr>
            <p:ph idx="1"/>
          </p:nvPr>
        </p:nvSpPr>
        <p:spPr/>
        <p:txBody>
          <a:bodyPr/>
          <a:lstStyle/>
          <a:p>
            <a:r>
              <a:rPr lang="en-US" dirty="0"/>
              <a:t>106 Positive Marvel Movies</a:t>
            </a:r>
          </a:p>
          <a:p>
            <a:r>
              <a:rPr lang="en-US" dirty="0"/>
              <a:t>21 Negative Marvel Movies</a:t>
            </a:r>
          </a:p>
          <a:p>
            <a:r>
              <a:rPr lang="en-US" dirty="0"/>
              <a:t>13 Neutral Marvel Movies</a:t>
            </a:r>
          </a:p>
          <a:p>
            <a:endParaRPr lang="en-US" dirty="0"/>
          </a:p>
          <a:p>
            <a:r>
              <a:rPr lang="en-US" dirty="0"/>
              <a:t>128 Positive Infinity War</a:t>
            </a:r>
          </a:p>
          <a:p>
            <a:r>
              <a:rPr lang="en-US" dirty="0"/>
              <a:t>34 Negative Infinity War</a:t>
            </a:r>
          </a:p>
          <a:p>
            <a:r>
              <a:rPr lang="en-US" dirty="0"/>
              <a:t>18 Neutral Infinity War</a:t>
            </a:r>
          </a:p>
        </p:txBody>
      </p:sp>
      <p:pic>
        <p:nvPicPr>
          <p:cNvPr id="4" name="Slid 18">
            <a:hlinkClick r:id="" action="ppaction://media"/>
            <a:extLst>
              <a:ext uri="{FF2B5EF4-FFF2-40B4-BE49-F238E27FC236}">
                <a16:creationId xmlns:a16="http://schemas.microsoft.com/office/drawing/2014/main" id="{5CC51F7D-BF9D-42D7-996C-098C48337F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3821" y="599586"/>
            <a:ext cx="487363" cy="487363"/>
          </a:xfrm>
          <a:prstGeom prst="rect">
            <a:avLst/>
          </a:prstGeom>
        </p:spPr>
      </p:pic>
    </p:spTree>
    <p:extLst>
      <p:ext uri="{BB962C8B-B14F-4D97-AF65-F5344CB8AC3E}">
        <p14:creationId xmlns:p14="http://schemas.microsoft.com/office/powerpoint/2010/main" val="3187248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1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304B-79F2-48E4-A00E-3263A9C12979}"/>
              </a:ext>
            </a:extLst>
          </p:cNvPr>
          <p:cNvSpPr>
            <a:spLocks noGrp="1"/>
          </p:cNvSpPr>
          <p:nvPr>
            <p:ph type="title"/>
          </p:nvPr>
        </p:nvSpPr>
        <p:spPr/>
        <p:txBody>
          <a:bodyPr/>
          <a:lstStyle/>
          <a:p>
            <a:r>
              <a:rPr lang="en-US" dirty="0"/>
              <a:t>Bigram Distribution</a:t>
            </a:r>
          </a:p>
        </p:txBody>
      </p:sp>
      <p:pic>
        <p:nvPicPr>
          <p:cNvPr id="4" name="Content Placeholder 3">
            <a:extLst>
              <a:ext uri="{FF2B5EF4-FFF2-40B4-BE49-F238E27FC236}">
                <a16:creationId xmlns:a16="http://schemas.microsoft.com/office/drawing/2014/main" id="{41E773B4-A011-4A88-BF9B-BBF3B2F88CA2}"/>
              </a:ext>
            </a:extLst>
          </p:cNvPr>
          <p:cNvPicPr>
            <a:picLocks noGrp="1" noChangeAspect="1"/>
          </p:cNvPicPr>
          <p:nvPr>
            <p:ph idx="1"/>
          </p:nvPr>
        </p:nvPicPr>
        <p:blipFill rotWithShape="1">
          <a:blip r:embed="rId4"/>
          <a:srcRect l="8629" t="42101" r="54596" b="15092"/>
          <a:stretch/>
        </p:blipFill>
        <p:spPr>
          <a:xfrm>
            <a:off x="513116" y="2088427"/>
            <a:ext cx="6732492" cy="4408182"/>
          </a:xfrm>
          <a:prstGeom prst="rect">
            <a:avLst/>
          </a:prstGeom>
        </p:spPr>
      </p:pic>
      <p:pic>
        <p:nvPicPr>
          <p:cNvPr id="3" name="Slide 19">
            <a:hlinkClick r:id="" action="ppaction://media"/>
            <a:extLst>
              <a:ext uri="{FF2B5EF4-FFF2-40B4-BE49-F238E27FC236}">
                <a16:creationId xmlns:a16="http://schemas.microsoft.com/office/drawing/2014/main" id="{7CB1DE7A-6BB5-47A8-B7D9-C774F43DAF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49683" y="608379"/>
            <a:ext cx="487363" cy="487363"/>
          </a:xfrm>
          <a:prstGeom prst="rect">
            <a:avLst/>
          </a:prstGeom>
        </p:spPr>
      </p:pic>
    </p:spTree>
    <p:extLst>
      <p:ext uri="{BB962C8B-B14F-4D97-AF65-F5344CB8AC3E}">
        <p14:creationId xmlns:p14="http://schemas.microsoft.com/office/powerpoint/2010/main" val="2383123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8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9BF55-62B0-4324-B208-4D4DF0A6D1DB}"/>
              </a:ext>
            </a:extLst>
          </p:cNvPr>
          <p:cNvSpPr>
            <a:spLocks noGrp="1"/>
          </p:cNvSpPr>
          <p:nvPr>
            <p:ph type="title"/>
          </p:nvPr>
        </p:nvSpPr>
        <p:spPr/>
        <p:txBody>
          <a:bodyPr/>
          <a:lstStyle/>
          <a:p>
            <a:r>
              <a:rPr lang="en-US" dirty="0"/>
              <a:t>Purpose</a:t>
            </a:r>
          </a:p>
        </p:txBody>
      </p:sp>
      <p:sp>
        <p:nvSpPr>
          <p:cNvPr id="3" name="Content Placeholder 2">
            <a:extLst>
              <a:ext uri="{FF2B5EF4-FFF2-40B4-BE49-F238E27FC236}">
                <a16:creationId xmlns:a16="http://schemas.microsoft.com/office/drawing/2014/main" id="{861830E5-38DC-4240-BBA9-2CBEBBCA1A8F}"/>
              </a:ext>
            </a:extLst>
          </p:cNvPr>
          <p:cNvSpPr>
            <a:spLocks noGrp="1"/>
          </p:cNvSpPr>
          <p:nvPr>
            <p:ph idx="1"/>
          </p:nvPr>
        </p:nvSpPr>
        <p:spPr/>
        <p:txBody>
          <a:bodyPr/>
          <a:lstStyle/>
          <a:p>
            <a:r>
              <a:rPr lang="en-US" dirty="0"/>
              <a:t>The purpose of this analysis is to analyze the new Marvel Infinity War reception in comparison to some of the other successful Marvel Movies. </a:t>
            </a:r>
          </a:p>
        </p:txBody>
      </p:sp>
      <p:pic>
        <p:nvPicPr>
          <p:cNvPr id="4" name="Slide2">
            <a:hlinkClick r:id="" action="ppaction://media"/>
            <a:extLst>
              <a:ext uri="{FF2B5EF4-FFF2-40B4-BE49-F238E27FC236}">
                <a16:creationId xmlns:a16="http://schemas.microsoft.com/office/drawing/2014/main" id="{61220A8A-2E2E-4D27-BCD8-53C21816DC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9683" y="582002"/>
            <a:ext cx="487363" cy="487363"/>
          </a:xfrm>
          <a:prstGeom prst="rect">
            <a:avLst/>
          </a:prstGeom>
        </p:spPr>
      </p:pic>
    </p:spTree>
    <p:extLst>
      <p:ext uri="{BB962C8B-B14F-4D97-AF65-F5344CB8AC3E}">
        <p14:creationId xmlns:p14="http://schemas.microsoft.com/office/powerpoint/2010/main" val="1830285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CB2C7-752B-4E84-BFB8-F74E39190A2E}"/>
              </a:ext>
            </a:extLst>
          </p:cNvPr>
          <p:cNvSpPr>
            <a:spLocks noGrp="1"/>
          </p:cNvSpPr>
          <p:nvPr>
            <p:ph type="title"/>
          </p:nvPr>
        </p:nvSpPr>
        <p:spPr/>
        <p:txBody>
          <a:bodyPr/>
          <a:lstStyle/>
          <a:p>
            <a:r>
              <a:rPr lang="en-US" dirty="0"/>
              <a:t>Word Distribution</a:t>
            </a:r>
          </a:p>
        </p:txBody>
      </p:sp>
      <p:pic>
        <p:nvPicPr>
          <p:cNvPr id="4" name="Content Placeholder 3">
            <a:extLst>
              <a:ext uri="{FF2B5EF4-FFF2-40B4-BE49-F238E27FC236}">
                <a16:creationId xmlns:a16="http://schemas.microsoft.com/office/drawing/2014/main" id="{060BE20C-7AF7-4D0A-A4C0-C8794490E9BF}"/>
              </a:ext>
            </a:extLst>
          </p:cNvPr>
          <p:cNvPicPr>
            <a:picLocks noGrp="1" noChangeAspect="1"/>
          </p:cNvPicPr>
          <p:nvPr>
            <p:ph idx="1"/>
          </p:nvPr>
        </p:nvPicPr>
        <p:blipFill rotWithShape="1">
          <a:blip r:embed="rId4"/>
          <a:srcRect l="7533" t="33929" r="53285" b="20151"/>
          <a:stretch/>
        </p:blipFill>
        <p:spPr>
          <a:xfrm>
            <a:off x="447725" y="1744131"/>
            <a:ext cx="7757482" cy="5113870"/>
          </a:xfrm>
          <a:prstGeom prst="rect">
            <a:avLst/>
          </a:prstGeom>
        </p:spPr>
      </p:pic>
      <p:pic>
        <p:nvPicPr>
          <p:cNvPr id="3" name="Slide 20">
            <a:hlinkClick r:id="" action="ppaction://media"/>
            <a:extLst>
              <a:ext uri="{FF2B5EF4-FFF2-40B4-BE49-F238E27FC236}">
                <a16:creationId xmlns:a16="http://schemas.microsoft.com/office/drawing/2014/main" id="{B1159E8B-87B2-4FF1-8D1A-32FDD4A5D6F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96575" y="530267"/>
            <a:ext cx="487363" cy="487363"/>
          </a:xfrm>
          <a:prstGeom prst="rect">
            <a:avLst/>
          </a:prstGeom>
        </p:spPr>
      </p:pic>
    </p:spTree>
    <p:extLst>
      <p:ext uri="{BB962C8B-B14F-4D97-AF65-F5344CB8AC3E}">
        <p14:creationId xmlns:p14="http://schemas.microsoft.com/office/powerpoint/2010/main" val="2418086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0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C6B2C-98F2-4A79-8F08-828B8452473E}"/>
              </a:ext>
            </a:extLst>
          </p:cNvPr>
          <p:cNvSpPr>
            <a:spLocks noGrp="1"/>
          </p:cNvSpPr>
          <p:nvPr>
            <p:ph type="title"/>
          </p:nvPr>
        </p:nvSpPr>
        <p:spPr/>
        <p:txBody>
          <a:bodyPr/>
          <a:lstStyle/>
          <a:p>
            <a:r>
              <a:rPr lang="en-US" dirty="0"/>
              <a:t>Word Cloud</a:t>
            </a:r>
          </a:p>
        </p:txBody>
      </p:sp>
      <p:sp>
        <p:nvSpPr>
          <p:cNvPr id="6" name="Content Placeholder 5">
            <a:extLst>
              <a:ext uri="{FF2B5EF4-FFF2-40B4-BE49-F238E27FC236}">
                <a16:creationId xmlns:a16="http://schemas.microsoft.com/office/drawing/2014/main" id="{A07C1ECD-77A0-48C9-923D-AB4F2C3169E2}"/>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2CF349BE-2377-4931-AC24-3F681F8BC5A4}"/>
              </a:ext>
            </a:extLst>
          </p:cNvPr>
          <p:cNvPicPr>
            <a:picLocks noChangeAspect="1"/>
          </p:cNvPicPr>
          <p:nvPr/>
        </p:nvPicPr>
        <p:blipFill rotWithShape="1">
          <a:blip r:embed="rId4"/>
          <a:srcRect l="9722" t="53086" r="68472" b="27585"/>
          <a:stretch/>
        </p:blipFill>
        <p:spPr>
          <a:xfrm>
            <a:off x="1392115" y="2299587"/>
            <a:ext cx="7704666" cy="3841596"/>
          </a:xfrm>
          <a:prstGeom prst="rect">
            <a:avLst/>
          </a:prstGeom>
        </p:spPr>
      </p:pic>
      <p:pic>
        <p:nvPicPr>
          <p:cNvPr id="3" name="Slide 21">
            <a:hlinkClick r:id="" action="ppaction://media"/>
            <a:extLst>
              <a:ext uri="{FF2B5EF4-FFF2-40B4-BE49-F238E27FC236}">
                <a16:creationId xmlns:a16="http://schemas.microsoft.com/office/drawing/2014/main" id="{26EE9473-F96A-4BDC-A736-1001ACD467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49683" y="486305"/>
            <a:ext cx="487363" cy="487363"/>
          </a:xfrm>
          <a:prstGeom prst="rect">
            <a:avLst/>
          </a:prstGeom>
        </p:spPr>
      </p:pic>
    </p:spTree>
    <p:extLst>
      <p:ext uri="{BB962C8B-B14F-4D97-AF65-F5344CB8AC3E}">
        <p14:creationId xmlns:p14="http://schemas.microsoft.com/office/powerpoint/2010/main" val="1055328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F1FC0-04D1-4D83-990A-94A23A2F731C}"/>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FB5CFA6D-10B1-42B6-BBEF-C512217F5D87}"/>
              </a:ext>
            </a:extLst>
          </p:cNvPr>
          <p:cNvSpPr>
            <a:spLocks noGrp="1"/>
          </p:cNvSpPr>
          <p:nvPr>
            <p:ph idx="1"/>
          </p:nvPr>
        </p:nvSpPr>
        <p:spPr/>
        <p:txBody>
          <a:bodyPr/>
          <a:lstStyle/>
          <a:p>
            <a:r>
              <a:rPr lang="en-US" dirty="0"/>
              <a:t>Infinity War looks like a great addition to the Marvel cinematic universe. However, it does not seem to be the cinematic masterpiece that some people claim it to be. However, it is a huge blockbuster success currently making over 1 billion dollars. </a:t>
            </a:r>
          </a:p>
        </p:txBody>
      </p:sp>
      <p:pic>
        <p:nvPicPr>
          <p:cNvPr id="4" name="slide 22">
            <a:hlinkClick r:id="" action="ppaction://media"/>
            <a:extLst>
              <a:ext uri="{FF2B5EF4-FFF2-40B4-BE49-F238E27FC236}">
                <a16:creationId xmlns:a16="http://schemas.microsoft.com/office/drawing/2014/main" id="{102FB4D7-2E6D-4160-AB60-D06E4631692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9683" y="599587"/>
            <a:ext cx="487363" cy="487363"/>
          </a:xfrm>
          <a:prstGeom prst="rect">
            <a:avLst/>
          </a:prstGeom>
        </p:spPr>
      </p:pic>
    </p:spTree>
    <p:extLst>
      <p:ext uri="{BB962C8B-B14F-4D97-AF65-F5344CB8AC3E}">
        <p14:creationId xmlns:p14="http://schemas.microsoft.com/office/powerpoint/2010/main" val="2400552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9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3C9CF-B1E5-402A-B36D-A9894481B02C}"/>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96D7A432-447D-4582-9017-FBB9AE79ACA0}"/>
              </a:ext>
            </a:extLst>
          </p:cNvPr>
          <p:cNvSpPr>
            <a:spLocks noGrp="1"/>
          </p:cNvSpPr>
          <p:nvPr>
            <p:ph idx="1"/>
          </p:nvPr>
        </p:nvSpPr>
        <p:spPr/>
        <p:txBody>
          <a:bodyPr/>
          <a:lstStyle/>
          <a:p>
            <a:r>
              <a:rPr lang="en-US" dirty="0"/>
              <a:t>The data will be retrieved from two locations the, first being twitter. </a:t>
            </a:r>
          </a:p>
          <a:p>
            <a:r>
              <a:rPr lang="en-US" dirty="0"/>
              <a:t>The second will be reviews for Infinity War and reviews for other Marvel movies from Rotten Tomatoes. </a:t>
            </a:r>
          </a:p>
        </p:txBody>
      </p:sp>
      <p:pic>
        <p:nvPicPr>
          <p:cNvPr id="4" name="Slide 3">
            <a:hlinkClick r:id="" action="ppaction://media"/>
            <a:extLst>
              <a:ext uri="{FF2B5EF4-FFF2-40B4-BE49-F238E27FC236}">
                <a16:creationId xmlns:a16="http://schemas.microsoft.com/office/drawing/2014/main" id="{97B4C3C4-5772-4AE0-95A2-EE2B9E044E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9683" y="599891"/>
            <a:ext cx="487363" cy="487363"/>
          </a:xfrm>
          <a:prstGeom prst="rect">
            <a:avLst/>
          </a:prstGeom>
        </p:spPr>
      </p:pic>
    </p:spTree>
    <p:extLst>
      <p:ext uri="{BB962C8B-B14F-4D97-AF65-F5344CB8AC3E}">
        <p14:creationId xmlns:p14="http://schemas.microsoft.com/office/powerpoint/2010/main" val="3025420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7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1E3CD-47ED-4B4D-AC37-EE940D316B6D}"/>
              </a:ext>
            </a:extLst>
          </p:cNvPr>
          <p:cNvSpPr>
            <a:spLocks noGrp="1"/>
          </p:cNvSpPr>
          <p:nvPr>
            <p:ph type="title"/>
          </p:nvPr>
        </p:nvSpPr>
        <p:spPr/>
        <p:txBody>
          <a:bodyPr/>
          <a:lstStyle/>
          <a:p>
            <a:r>
              <a:rPr lang="en-US" dirty="0"/>
              <a:t>What will be Performed on the Tweets?</a:t>
            </a:r>
          </a:p>
        </p:txBody>
      </p:sp>
      <p:sp>
        <p:nvSpPr>
          <p:cNvPr id="3" name="Content Placeholder 2">
            <a:extLst>
              <a:ext uri="{FF2B5EF4-FFF2-40B4-BE49-F238E27FC236}">
                <a16:creationId xmlns:a16="http://schemas.microsoft.com/office/drawing/2014/main" id="{BC0BDB16-7948-4721-A624-23BB2F1BEF23}"/>
              </a:ext>
            </a:extLst>
          </p:cNvPr>
          <p:cNvSpPr>
            <a:spLocks noGrp="1"/>
          </p:cNvSpPr>
          <p:nvPr>
            <p:ph idx="1"/>
          </p:nvPr>
        </p:nvSpPr>
        <p:spPr/>
        <p:txBody>
          <a:bodyPr/>
          <a:lstStyle/>
          <a:p>
            <a:r>
              <a:rPr lang="en-US" dirty="0"/>
              <a:t>Sentiment Analysis </a:t>
            </a:r>
          </a:p>
          <a:p>
            <a:r>
              <a:rPr lang="en-US" dirty="0"/>
              <a:t>Topic Modeling</a:t>
            </a:r>
          </a:p>
          <a:p>
            <a:r>
              <a:rPr lang="en-US" dirty="0"/>
              <a:t>Hashtag Analysis </a:t>
            </a:r>
          </a:p>
          <a:p>
            <a:r>
              <a:rPr lang="en-US" dirty="0"/>
              <a:t>Original vs Retweets</a:t>
            </a:r>
          </a:p>
          <a:p>
            <a:r>
              <a:rPr lang="en-US" dirty="0"/>
              <a:t>Top Users </a:t>
            </a:r>
          </a:p>
          <a:p>
            <a:r>
              <a:rPr lang="en-US" dirty="0"/>
              <a:t>Mentioned Users</a:t>
            </a:r>
          </a:p>
          <a:p>
            <a:r>
              <a:rPr lang="en-US" dirty="0" err="1"/>
              <a:t>Urls</a:t>
            </a:r>
            <a:endParaRPr lang="en-US" dirty="0"/>
          </a:p>
        </p:txBody>
      </p:sp>
      <p:pic>
        <p:nvPicPr>
          <p:cNvPr id="5" name="Slide 4">
            <a:hlinkClick r:id="" action="ppaction://media"/>
            <a:extLst>
              <a:ext uri="{FF2B5EF4-FFF2-40B4-BE49-F238E27FC236}">
                <a16:creationId xmlns:a16="http://schemas.microsoft.com/office/drawing/2014/main" id="{D3BD10DC-ABF0-40CE-BA10-261B4393A06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9683" y="652340"/>
            <a:ext cx="487363" cy="487363"/>
          </a:xfrm>
          <a:prstGeom prst="rect">
            <a:avLst/>
          </a:prstGeom>
        </p:spPr>
      </p:pic>
    </p:spTree>
    <p:extLst>
      <p:ext uri="{BB962C8B-B14F-4D97-AF65-F5344CB8AC3E}">
        <p14:creationId xmlns:p14="http://schemas.microsoft.com/office/powerpoint/2010/main" val="3319038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44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67F2D-CA2C-4579-9429-54E29F3A2DD5}"/>
              </a:ext>
            </a:extLst>
          </p:cNvPr>
          <p:cNvSpPr>
            <a:spLocks noGrp="1"/>
          </p:cNvSpPr>
          <p:nvPr>
            <p:ph type="title"/>
          </p:nvPr>
        </p:nvSpPr>
        <p:spPr/>
        <p:txBody>
          <a:bodyPr/>
          <a:lstStyle/>
          <a:p>
            <a:r>
              <a:rPr lang="en-US" dirty="0"/>
              <a:t>Tweet Statistics</a:t>
            </a:r>
          </a:p>
        </p:txBody>
      </p:sp>
      <p:sp>
        <p:nvSpPr>
          <p:cNvPr id="3" name="Content Placeholder 2">
            <a:extLst>
              <a:ext uri="{FF2B5EF4-FFF2-40B4-BE49-F238E27FC236}">
                <a16:creationId xmlns:a16="http://schemas.microsoft.com/office/drawing/2014/main" id="{DDDF3163-28E3-47EA-A99E-EADCC063449D}"/>
              </a:ext>
            </a:extLst>
          </p:cNvPr>
          <p:cNvSpPr>
            <a:spLocks noGrp="1"/>
          </p:cNvSpPr>
          <p:nvPr>
            <p:ph idx="1"/>
          </p:nvPr>
        </p:nvSpPr>
        <p:spPr/>
        <p:txBody>
          <a:bodyPr/>
          <a:lstStyle/>
          <a:p>
            <a:r>
              <a:rPr lang="en-US" dirty="0"/>
              <a:t>8189 Total Tweets </a:t>
            </a:r>
          </a:p>
          <a:p>
            <a:r>
              <a:rPr lang="en-US" dirty="0"/>
              <a:t>5272 English Tweets</a:t>
            </a:r>
          </a:p>
          <a:p>
            <a:r>
              <a:rPr lang="en-US" dirty="0"/>
              <a:t>2438 Original tweets</a:t>
            </a:r>
          </a:p>
          <a:p>
            <a:r>
              <a:rPr lang="en-US" dirty="0"/>
              <a:t>5751 Retweets</a:t>
            </a:r>
          </a:p>
        </p:txBody>
      </p:sp>
      <p:pic>
        <p:nvPicPr>
          <p:cNvPr id="5" name="Slide 5">
            <a:hlinkClick r:id="" action="ppaction://media"/>
            <a:extLst>
              <a:ext uri="{FF2B5EF4-FFF2-40B4-BE49-F238E27FC236}">
                <a16:creationId xmlns:a16="http://schemas.microsoft.com/office/drawing/2014/main" id="{4E24317C-0BD5-416B-9662-592CBC3569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49683" y="576284"/>
            <a:ext cx="487363" cy="487363"/>
          </a:xfrm>
          <a:prstGeom prst="rect">
            <a:avLst/>
          </a:prstGeom>
        </p:spPr>
      </p:pic>
    </p:spTree>
    <p:extLst>
      <p:ext uri="{BB962C8B-B14F-4D97-AF65-F5344CB8AC3E}">
        <p14:creationId xmlns:p14="http://schemas.microsoft.com/office/powerpoint/2010/main" val="2678781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51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27CA5-9391-4A0B-9BD4-4FE4FDEF5AF0}"/>
              </a:ext>
            </a:extLst>
          </p:cNvPr>
          <p:cNvSpPr>
            <a:spLocks noGrp="1"/>
          </p:cNvSpPr>
          <p:nvPr>
            <p:ph type="title"/>
          </p:nvPr>
        </p:nvSpPr>
        <p:spPr/>
        <p:txBody>
          <a:bodyPr/>
          <a:lstStyle/>
          <a:p>
            <a:r>
              <a:rPr lang="en-US" dirty="0"/>
              <a:t>Hashtags</a:t>
            </a:r>
          </a:p>
        </p:txBody>
      </p:sp>
      <p:sp>
        <p:nvSpPr>
          <p:cNvPr id="3" name="Content Placeholder 2">
            <a:extLst>
              <a:ext uri="{FF2B5EF4-FFF2-40B4-BE49-F238E27FC236}">
                <a16:creationId xmlns:a16="http://schemas.microsoft.com/office/drawing/2014/main" id="{FBB68B43-F8B8-4D9A-9639-FB6A6318481D}"/>
              </a:ext>
            </a:extLst>
          </p:cNvPr>
          <p:cNvSpPr>
            <a:spLocks noGrp="1"/>
          </p:cNvSpPr>
          <p:nvPr>
            <p:ph idx="1"/>
          </p:nvPr>
        </p:nvSpPr>
        <p:spPr/>
        <p:txBody>
          <a:bodyPr/>
          <a:lstStyle/>
          <a:p>
            <a:r>
              <a:rPr lang="en-US" dirty="0"/>
              <a:t>Top 15 Hashtags </a:t>
            </a:r>
          </a:p>
          <a:p>
            <a:endParaRPr lang="en-US" dirty="0"/>
          </a:p>
        </p:txBody>
      </p:sp>
      <p:pic>
        <p:nvPicPr>
          <p:cNvPr id="5" name="Content Placeholder 3">
            <a:extLst>
              <a:ext uri="{FF2B5EF4-FFF2-40B4-BE49-F238E27FC236}">
                <a16:creationId xmlns:a16="http://schemas.microsoft.com/office/drawing/2014/main" id="{89EDE59F-C992-4F5F-BE62-46FB076062E9}"/>
              </a:ext>
            </a:extLst>
          </p:cNvPr>
          <p:cNvPicPr>
            <a:picLocks noChangeAspect="1"/>
          </p:cNvPicPr>
          <p:nvPr/>
        </p:nvPicPr>
        <p:blipFill rotWithShape="1">
          <a:blip r:embed="rId4"/>
          <a:srcRect l="8695" t="49060" r="71715" b="23039"/>
          <a:stretch/>
        </p:blipFill>
        <p:spPr>
          <a:xfrm>
            <a:off x="5137638" y="2367664"/>
            <a:ext cx="5604933" cy="4490336"/>
          </a:xfrm>
          <a:prstGeom prst="rect">
            <a:avLst/>
          </a:prstGeom>
        </p:spPr>
      </p:pic>
      <p:pic>
        <p:nvPicPr>
          <p:cNvPr id="4" name="Slide 6">
            <a:hlinkClick r:id="" action="ppaction://media"/>
            <a:extLst>
              <a:ext uri="{FF2B5EF4-FFF2-40B4-BE49-F238E27FC236}">
                <a16:creationId xmlns:a16="http://schemas.microsoft.com/office/drawing/2014/main" id="{88DF17A9-1D6F-458E-BFA1-20ED3E7150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49683" y="573210"/>
            <a:ext cx="487363" cy="487363"/>
          </a:xfrm>
          <a:prstGeom prst="rect">
            <a:avLst/>
          </a:prstGeom>
        </p:spPr>
      </p:pic>
    </p:spTree>
    <p:extLst>
      <p:ext uri="{BB962C8B-B14F-4D97-AF65-F5344CB8AC3E}">
        <p14:creationId xmlns:p14="http://schemas.microsoft.com/office/powerpoint/2010/main" val="4103009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7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9447E5DD-E3DE-4987-AC19-61BC3774D4C2}"/>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8818" b="8782"/>
          <a:stretch/>
        </p:blipFill>
        <p:spPr>
          <a:xfrm>
            <a:off x="5802924" y="1707778"/>
            <a:ext cx="6002826" cy="4946286"/>
          </a:xfrm>
        </p:spPr>
      </p:pic>
      <p:sp>
        <p:nvSpPr>
          <p:cNvPr id="9" name="Title 1">
            <a:extLst>
              <a:ext uri="{FF2B5EF4-FFF2-40B4-BE49-F238E27FC236}">
                <a16:creationId xmlns:a16="http://schemas.microsoft.com/office/drawing/2014/main" id="{1B73DC45-9B7E-4B7B-9483-BBD6CA8B8024}"/>
              </a:ext>
            </a:extLst>
          </p:cNvPr>
          <p:cNvSpPr txBox="1">
            <a:spLocks/>
          </p:cNvSpPr>
          <p:nvPr/>
        </p:nvSpPr>
        <p:spPr>
          <a:xfrm>
            <a:off x="545124" y="5032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rPr>
              <a:t>Hashtag Network</a:t>
            </a:r>
          </a:p>
        </p:txBody>
      </p:sp>
      <p:sp>
        <p:nvSpPr>
          <p:cNvPr id="15" name="TextBox 14">
            <a:extLst>
              <a:ext uri="{FF2B5EF4-FFF2-40B4-BE49-F238E27FC236}">
                <a16:creationId xmlns:a16="http://schemas.microsoft.com/office/drawing/2014/main" id="{37186E3E-C2F0-457B-B1C8-6A694C25B2F7}"/>
              </a:ext>
            </a:extLst>
          </p:cNvPr>
          <p:cNvSpPr txBox="1"/>
          <p:nvPr/>
        </p:nvSpPr>
        <p:spPr>
          <a:xfrm>
            <a:off x="466296" y="2980592"/>
            <a:ext cx="4474981" cy="2031325"/>
          </a:xfrm>
          <a:prstGeom prst="rect">
            <a:avLst/>
          </a:prstGeom>
          <a:noFill/>
        </p:spPr>
        <p:txBody>
          <a:bodyPr wrap="square" rtlCol="0">
            <a:spAutoFit/>
          </a:bodyPr>
          <a:lstStyle/>
          <a:p>
            <a:r>
              <a:rPr lang="en-US" dirty="0"/>
              <a:t>All of the hashtags were broke up by Modularity. </a:t>
            </a:r>
          </a:p>
          <a:p>
            <a:endParaRPr lang="en-US" dirty="0"/>
          </a:p>
          <a:p>
            <a:r>
              <a:rPr lang="en-US" dirty="0"/>
              <a:t>The top 4 Groups that make up 55.51 % of the hashtags .</a:t>
            </a:r>
          </a:p>
          <a:p>
            <a:endParaRPr lang="en-US" dirty="0"/>
          </a:p>
          <a:p>
            <a:r>
              <a:rPr lang="en-US" dirty="0"/>
              <a:t>There were 40 total Modularity Groups.</a:t>
            </a:r>
          </a:p>
        </p:txBody>
      </p:sp>
      <p:pic>
        <p:nvPicPr>
          <p:cNvPr id="2" name="Slide 7">
            <a:hlinkClick r:id="" action="ppaction://media"/>
            <a:extLst>
              <a:ext uri="{FF2B5EF4-FFF2-40B4-BE49-F238E27FC236}">
                <a16:creationId xmlns:a16="http://schemas.microsoft.com/office/drawing/2014/main" id="{F73FF59A-E1AC-4794-9886-EC53C4BEDF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73361" y="678655"/>
            <a:ext cx="487363" cy="487363"/>
          </a:xfrm>
          <a:prstGeom prst="rect">
            <a:avLst/>
          </a:prstGeom>
        </p:spPr>
      </p:pic>
    </p:spTree>
    <p:extLst>
      <p:ext uri="{BB962C8B-B14F-4D97-AF65-F5344CB8AC3E}">
        <p14:creationId xmlns:p14="http://schemas.microsoft.com/office/powerpoint/2010/main" val="1233997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7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D5DA5-D2B2-44B2-AF41-AD11F4190338}"/>
              </a:ext>
            </a:extLst>
          </p:cNvPr>
          <p:cNvSpPr>
            <a:spLocks noGrp="1"/>
          </p:cNvSpPr>
          <p:nvPr>
            <p:ph type="title"/>
          </p:nvPr>
        </p:nvSpPr>
        <p:spPr>
          <a:xfrm>
            <a:off x="844387" y="479002"/>
            <a:ext cx="5251613" cy="1452765"/>
          </a:xfrm>
        </p:spPr>
        <p:txBody>
          <a:bodyPr>
            <a:normAutofit/>
          </a:bodyPr>
          <a:lstStyle/>
          <a:p>
            <a:r>
              <a:rPr lang="en-US" dirty="0"/>
              <a:t>Top Hashtag Group</a:t>
            </a:r>
          </a:p>
        </p:txBody>
      </p:sp>
      <p:pic>
        <p:nvPicPr>
          <p:cNvPr id="5" name="Content Placeholder 4">
            <a:extLst>
              <a:ext uri="{FF2B5EF4-FFF2-40B4-BE49-F238E27FC236}">
                <a16:creationId xmlns:a16="http://schemas.microsoft.com/office/drawing/2014/main" id="{3C135C76-E154-476E-B8D7-1F42D0FD6F19}"/>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34105" b="-1"/>
          <a:stretch/>
        </p:blipFill>
        <p:spPr>
          <a:xfrm>
            <a:off x="4849030" y="1767254"/>
            <a:ext cx="7342970" cy="4838698"/>
          </a:xfrm>
        </p:spPr>
      </p:pic>
      <p:sp>
        <p:nvSpPr>
          <p:cNvPr id="6" name="TextBox 5">
            <a:extLst>
              <a:ext uri="{FF2B5EF4-FFF2-40B4-BE49-F238E27FC236}">
                <a16:creationId xmlns:a16="http://schemas.microsoft.com/office/drawing/2014/main" id="{6EACA8BB-0313-46C7-95BC-614333203AE4}"/>
              </a:ext>
            </a:extLst>
          </p:cNvPr>
          <p:cNvSpPr txBox="1"/>
          <p:nvPr/>
        </p:nvSpPr>
        <p:spPr>
          <a:xfrm>
            <a:off x="624557" y="2986274"/>
            <a:ext cx="3184791" cy="1200329"/>
          </a:xfrm>
          <a:prstGeom prst="rect">
            <a:avLst/>
          </a:prstGeom>
          <a:noFill/>
        </p:spPr>
        <p:txBody>
          <a:bodyPr wrap="square" rtlCol="0">
            <a:spAutoFit/>
          </a:bodyPr>
          <a:lstStyle/>
          <a:p>
            <a:r>
              <a:rPr lang="en-US" dirty="0"/>
              <a:t>Group 2 made up 28.14% which was about the movie and facts in general such as 10 years of marvel. </a:t>
            </a:r>
          </a:p>
        </p:txBody>
      </p:sp>
      <p:pic>
        <p:nvPicPr>
          <p:cNvPr id="3" name="Slide 8">
            <a:hlinkClick r:id="" action="ppaction://media"/>
            <a:extLst>
              <a:ext uri="{FF2B5EF4-FFF2-40B4-BE49-F238E27FC236}">
                <a16:creationId xmlns:a16="http://schemas.microsoft.com/office/drawing/2014/main" id="{D8B3C65F-062E-4DBD-B3C1-AF77505322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46617" y="635765"/>
            <a:ext cx="487363" cy="487363"/>
          </a:xfrm>
          <a:prstGeom prst="rect">
            <a:avLst/>
          </a:prstGeom>
        </p:spPr>
      </p:pic>
    </p:spTree>
    <p:extLst>
      <p:ext uri="{BB962C8B-B14F-4D97-AF65-F5344CB8AC3E}">
        <p14:creationId xmlns:p14="http://schemas.microsoft.com/office/powerpoint/2010/main" val="2313694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BE1E5-4E5C-4084-9AC7-2A61F86E3558}"/>
              </a:ext>
            </a:extLst>
          </p:cNvPr>
          <p:cNvSpPr>
            <a:spLocks noGrp="1"/>
          </p:cNvSpPr>
          <p:nvPr>
            <p:ph type="title"/>
          </p:nvPr>
        </p:nvSpPr>
        <p:spPr>
          <a:xfrm>
            <a:off x="452906" y="538406"/>
            <a:ext cx="6923840" cy="1325563"/>
          </a:xfrm>
        </p:spPr>
        <p:txBody>
          <a:bodyPr>
            <a:normAutofit/>
          </a:bodyPr>
          <a:lstStyle/>
          <a:p>
            <a:r>
              <a:rPr lang="en-US" dirty="0"/>
              <a:t>Second Largest Hashtag Group</a:t>
            </a:r>
          </a:p>
        </p:txBody>
      </p:sp>
      <p:pic>
        <p:nvPicPr>
          <p:cNvPr id="5" name="Content Placeholder 4">
            <a:extLst>
              <a:ext uri="{FF2B5EF4-FFF2-40B4-BE49-F238E27FC236}">
                <a16:creationId xmlns:a16="http://schemas.microsoft.com/office/drawing/2014/main" id="{BD49FDF7-FCFC-4627-B821-3C743A54076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975225" y="2063443"/>
            <a:ext cx="4584336" cy="4584336"/>
          </a:xfrm>
        </p:spPr>
      </p:pic>
      <p:sp>
        <p:nvSpPr>
          <p:cNvPr id="7" name="TextBox 6">
            <a:extLst>
              <a:ext uri="{FF2B5EF4-FFF2-40B4-BE49-F238E27FC236}">
                <a16:creationId xmlns:a16="http://schemas.microsoft.com/office/drawing/2014/main" id="{9970671C-FCA4-4E66-BA38-51C4FB45FCAE}"/>
              </a:ext>
            </a:extLst>
          </p:cNvPr>
          <p:cNvSpPr txBox="1"/>
          <p:nvPr/>
        </p:nvSpPr>
        <p:spPr>
          <a:xfrm>
            <a:off x="369580" y="3155282"/>
            <a:ext cx="3184791" cy="1200329"/>
          </a:xfrm>
          <a:prstGeom prst="rect">
            <a:avLst/>
          </a:prstGeom>
          <a:noFill/>
        </p:spPr>
        <p:txBody>
          <a:bodyPr wrap="square" rtlCol="0">
            <a:spAutoFit/>
          </a:bodyPr>
          <a:lstStyle/>
          <a:p>
            <a:r>
              <a:rPr lang="en-US" dirty="0"/>
              <a:t>Group 9 made up 12.93% which was about what actors and characters will appear in the movie.</a:t>
            </a:r>
          </a:p>
        </p:txBody>
      </p:sp>
      <p:pic>
        <p:nvPicPr>
          <p:cNvPr id="3" name="Slide 9">
            <a:hlinkClick r:id="" action="ppaction://media"/>
            <a:extLst>
              <a:ext uri="{FF2B5EF4-FFF2-40B4-BE49-F238E27FC236}">
                <a16:creationId xmlns:a16="http://schemas.microsoft.com/office/drawing/2014/main" id="{540FD0B9-1882-49D3-BAF6-9C243B1252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59561" y="608379"/>
            <a:ext cx="487363" cy="487363"/>
          </a:xfrm>
          <a:prstGeom prst="rect">
            <a:avLst/>
          </a:prstGeom>
        </p:spPr>
      </p:pic>
    </p:spTree>
    <p:extLst>
      <p:ext uri="{BB962C8B-B14F-4D97-AF65-F5344CB8AC3E}">
        <p14:creationId xmlns:p14="http://schemas.microsoft.com/office/powerpoint/2010/main" val="1684645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9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166</TotalTime>
  <Words>564</Words>
  <Application>Microsoft Office PowerPoint</Application>
  <PresentationFormat>Widescreen</PresentationFormat>
  <Paragraphs>78</Paragraphs>
  <Slides>22</Slides>
  <Notes>0</Notes>
  <HiddenSlides>0</HiddenSlides>
  <MMClips>22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Century Gothic</vt:lpstr>
      <vt:lpstr>Wingdings 3</vt:lpstr>
      <vt:lpstr>Ion Boardroom</vt:lpstr>
      <vt:lpstr>Marvel’s Infinity War Analysis</vt:lpstr>
      <vt:lpstr>Purpose</vt:lpstr>
      <vt:lpstr>Data Collection</vt:lpstr>
      <vt:lpstr>What will be Performed on the Tweets?</vt:lpstr>
      <vt:lpstr>Tweet Statistics</vt:lpstr>
      <vt:lpstr>Hashtags</vt:lpstr>
      <vt:lpstr>PowerPoint Presentation</vt:lpstr>
      <vt:lpstr>Top Hashtag Group</vt:lpstr>
      <vt:lpstr>Second Largest Hashtag Group</vt:lpstr>
      <vt:lpstr>Third and Fourth</vt:lpstr>
      <vt:lpstr>Mention network</vt:lpstr>
      <vt:lpstr>Top 4 Mention Network</vt:lpstr>
      <vt:lpstr>Top 5 Most Common Twitter Users </vt:lpstr>
      <vt:lpstr>URL </vt:lpstr>
      <vt:lpstr>Sentiment Analysis</vt:lpstr>
      <vt:lpstr>Topic Modeling </vt:lpstr>
      <vt:lpstr>Review Comparison</vt:lpstr>
      <vt:lpstr>Sentiment Review Findings</vt:lpstr>
      <vt:lpstr>Bigram Distribution</vt:lpstr>
      <vt:lpstr>Word Distribution</vt:lpstr>
      <vt:lpstr>Word Cloud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Marvel’s Infinity War Analysis</dc:title>
  <dc:creator>Wyatt Prall</dc:creator>
  <cp:lastModifiedBy>Wyatt Prall</cp:lastModifiedBy>
  <cp:revision>28</cp:revision>
  <dcterms:created xsi:type="dcterms:W3CDTF">2018-05-06T18:17:38Z</dcterms:created>
  <dcterms:modified xsi:type="dcterms:W3CDTF">2018-05-07T14:52:29Z</dcterms:modified>
</cp:coreProperties>
</file>

<file path=docProps/thumbnail.jpeg>
</file>